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5" r:id="rId1"/>
    <p:sldMasterId id="2147483747" r:id="rId2"/>
    <p:sldMasterId id="2147483756" r:id="rId3"/>
    <p:sldMasterId id="2147483766" r:id="rId4"/>
    <p:sldMasterId id="2147483775" r:id="rId5"/>
    <p:sldMasterId id="2147483783" r:id="rId6"/>
    <p:sldMasterId id="2147483810" r:id="rId7"/>
    <p:sldMasterId id="2147483819" r:id="rId8"/>
    <p:sldMasterId id="2147483827" r:id="rId9"/>
  </p:sldMasterIdLst>
  <p:notesMasterIdLst>
    <p:notesMasterId r:id="rId85"/>
  </p:notesMasterIdLst>
  <p:sldIdLst>
    <p:sldId id="256" r:id="rId10"/>
    <p:sldId id="414" r:id="rId11"/>
    <p:sldId id="415" r:id="rId12"/>
    <p:sldId id="412" r:id="rId13"/>
    <p:sldId id="413" r:id="rId14"/>
    <p:sldId id="285" r:id="rId15"/>
    <p:sldId id="274" r:id="rId16"/>
    <p:sldId id="275" r:id="rId17"/>
    <p:sldId id="276" r:id="rId18"/>
    <p:sldId id="292" r:id="rId19"/>
    <p:sldId id="300" r:id="rId20"/>
    <p:sldId id="301" r:id="rId21"/>
    <p:sldId id="293" r:id="rId22"/>
    <p:sldId id="294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295" r:id="rId32"/>
    <p:sldId id="296" r:id="rId33"/>
    <p:sldId id="297" r:id="rId34"/>
    <p:sldId id="298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410" r:id="rId46"/>
    <p:sldId id="320" r:id="rId47"/>
    <p:sldId id="322" r:id="rId48"/>
    <p:sldId id="321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5" r:id="rId61"/>
    <p:sldId id="334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416" r:id="rId79"/>
    <p:sldId id="417" r:id="rId80"/>
    <p:sldId id="352" r:id="rId81"/>
    <p:sldId id="290" r:id="rId82"/>
    <p:sldId id="409" r:id="rId83"/>
    <p:sldId id="260" r:id="rId8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54"/>
    <p:restoredTop sz="69041"/>
  </p:normalViewPr>
  <p:slideViewPr>
    <p:cSldViewPr snapToGrid="0">
      <p:cViewPr varScale="1">
        <p:scale>
          <a:sx n="85" d="100"/>
          <a:sy n="85" d="100"/>
        </p:scale>
        <p:origin x="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tableStyles" Target="tableStyles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C0035-3DB9-5A40-A1A9-04276C6107C8}" type="datetimeFigureOut">
              <a:rPr lang="en-IT" smtClean="0"/>
              <a:t>06/10/25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55A52-869E-0B41-A9B4-2BE1217D5F5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56954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17, tDebt </a:t>
            </a:r>
            <a:r>
              <a:rPr lang="en-IT" dirty="0">
                <a:sym typeface="Wingdings" pitchFamily="2" charset="2"/>
              </a:rPr>
              <a:t> antonaccio et al.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55A52-869E-0B41-A9B4-2BE1217D5F5F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704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8251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3514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74AD-52F8-4952-C02E-5DD62C7DB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C3BA0-B3DA-052E-D41D-D2112C87D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F78A-A0FB-E46F-4D35-87A6DB5D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66F04-1BC6-0FC8-4092-EEBD9395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6D71B-E25E-1CAB-FA11-75868221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8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2BB7-5F8D-5147-8DC0-8EFEFB2E1A4A}" type="datetime1">
              <a:rPr lang="it-IT" smtClean="0"/>
              <a:t>06/10/25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Henrik Bærbak Christensen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59740-54F6-453E-B57C-DF10E97228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6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35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4633200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4633200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3910224"/>
            <a:ext cx="4258936" cy="21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26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2224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3501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92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4405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468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641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812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548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666641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39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93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7074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54" y="5031348"/>
            <a:ext cx="3946247" cy="195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08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85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6877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38090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50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3427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7827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6275033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409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421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47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634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2117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8128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61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1117726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95009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6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497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2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07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6174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8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611657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843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764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4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58809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434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1038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6770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1392954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278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140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889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20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2620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48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36423"/>
      </p:ext>
    </p:extLst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74AD-52F8-4952-C02E-5DD62C7DB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C3BA0-B3DA-052E-D41D-D2112C87D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F78A-A0FB-E46F-4D35-87A6DB5D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66F04-1BC6-0FC8-4092-EEBD9395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6D71B-E25E-1CAB-FA11-75868221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281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08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1006073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132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209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77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034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7102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74AD-52F8-4952-C02E-5DD62C7DB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C3BA0-B3DA-052E-D41D-D2112C87D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F78A-A0FB-E46F-4D35-87A6DB5D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66F04-1BC6-0FC8-4092-EEBD9395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6D71B-E25E-1CAB-FA11-75868221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783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983794"/>
      </p:ext>
    </p:extLst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9031714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04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792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942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65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7432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74AD-52F8-4952-C02E-5DD62C7DB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C3BA0-B3DA-052E-D41D-D2112C87D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F78A-A0FB-E46F-4D35-87A6DB5D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66F04-1BC6-0FC8-4092-EEBD9395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6D71B-E25E-1CAB-FA11-75868221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7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66094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4633200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4633200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3910224"/>
            <a:ext cx="4258936" cy="21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1053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9.jp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2.jp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19.jpg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41.xml"/><Relationship Id="rId9" Type="http://schemas.openxmlformats.org/officeDocument/2006/relationships/image" Target="../media/image1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19.jpg"/><Relationship Id="rId5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65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64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73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2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22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882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sp>
        <p:nvSpPr>
          <p:cNvPr id="7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5206420"/>
            <a:ext cx="435564" cy="5230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648001" y="6182439"/>
            <a:ext cx="7550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b="0" dirty="0">
                <a:solidFill>
                  <a:schemeClr val="bg1"/>
                </a:solidFill>
              </a:rPr>
              <a:t>www.jads.nl</a:t>
            </a:r>
          </a:p>
        </p:txBody>
      </p:sp>
    </p:spTree>
    <p:extLst>
      <p:ext uri="{BB962C8B-B14F-4D97-AF65-F5344CB8AC3E}">
        <p14:creationId xmlns:p14="http://schemas.microsoft.com/office/powerpoint/2010/main" val="258643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2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3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0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80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6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81" r:id="rId8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factoring.com/catalog/index.html" TargetMode="External"/><Relationship Id="rId2" Type="http://schemas.openxmlformats.org/officeDocument/2006/relationships/hyperlink" Target="http://www.irregularwebcomic.net/cgi-bin/comic.pl?comic=687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codeproject.com/KB/architecture/practicalexp.aspx" TargetMode="External"/><Relationship Id="rId4" Type="http://schemas.openxmlformats.org/officeDocument/2006/relationships/hyperlink" Target="http://www.cs.colorado.edu/~kena/classes/6448/s05/lectures/lecture18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55A3-4BCF-F518-66BB-7138F7BCB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4523" y="1122363"/>
            <a:ext cx="9596486" cy="2387600"/>
          </a:xfrm>
        </p:spPr>
        <p:txBody>
          <a:bodyPr/>
          <a:lstStyle/>
          <a:p>
            <a:r>
              <a:rPr lang="en-GB" dirty="0"/>
              <a:t>Major Causes of Maintenance Problems: Refactoring &amp; Code Clones Analysed</a:t>
            </a:r>
            <a:endParaRPr lang="en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ED13D-5FEB-5065-EB33-A07AF8CB7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sz="2800" dirty="0"/>
              <a:t>D. A. Tamburri, Ph.D.</a:t>
            </a:r>
          </a:p>
        </p:txBody>
      </p:sp>
    </p:spTree>
    <p:extLst>
      <p:ext uri="{BB962C8B-B14F-4D97-AF65-F5344CB8AC3E}">
        <p14:creationId xmlns:p14="http://schemas.microsoft.com/office/powerpoint/2010/main" val="1446727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69CB9B11-4156-9B81-FE2C-FA4165C1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6A9B6823-B424-4B6F-20DA-0387A064D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Lazy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A class that no longer “pays its way”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e.g. may be a class that was downsized by a previous refactoring, or represented planned functionality that did not pan out </a:t>
            </a:r>
          </a:p>
          <a:p>
            <a:pPr lvl="2" eaLnBrk="1" hangingPunct="1">
              <a:lnSpc>
                <a:spcPct val="90000"/>
              </a:lnSpc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Speculative Generality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“Oh I think we need the ability to do this kind of thing someday”</a:t>
            </a:r>
          </a:p>
          <a:p>
            <a:pPr marL="342900" lvl="1" indent="0" eaLnBrk="1" hangingPunct="1">
              <a:lnSpc>
                <a:spcPct val="90000"/>
              </a:lnSpc>
              <a:buNone/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Temporary Field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An attribute of an object is only set in certain circumstances; but an object should need all of its attributes </a:t>
            </a:r>
          </a:p>
          <a:p>
            <a:pPr lvl="1" eaLnBrk="1" hangingPunct="1">
              <a:lnSpc>
                <a:spcPct val="90000"/>
              </a:lnSpc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r>
              <a:rPr lang="en-US" altLang="en-IT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Duplicate code</a:t>
            </a:r>
          </a:p>
          <a:p>
            <a:pPr lvl="1"/>
            <a:r>
              <a:rPr lang="en-US" altLang="en-IT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“Hey I need this snippet elsewhere as well! Wait… </a:t>
            </a:r>
            <a:r>
              <a:rPr lang="en-US" altLang="en-IT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lemme</a:t>
            </a:r>
            <a:r>
              <a:rPr lang="en-US" altLang="en-IT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just copy-paste!”</a:t>
            </a:r>
            <a:endParaRPr lang="en-US" altLang="en-IT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5B49699A-73EE-06FB-E727-9057FF3A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2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2AC7-E37B-13FE-23A4-6C7F67EB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89" y="276726"/>
            <a:ext cx="6137810" cy="463503"/>
          </a:xfrm>
        </p:spPr>
        <p:txBody>
          <a:bodyPr/>
          <a:lstStyle/>
          <a:p>
            <a:r>
              <a:rPr lang="en-IT" sz="5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Duplicate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F51A-361B-0CAC-4A67-BCBBD69C2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454C7-EF0A-6B78-5765-AE052694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34"/>
            <a:ext cx="9591742" cy="55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2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0CEE-2E1B-156F-277B-AACF4E28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41448"/>
            <a:ext cx="7848000" cy="468301"/>
          </a:xfrm>
        </p:spPr>
        <p:txBody>
          <a:bodyPr/>
          <a:lstStyle/>
          <a:p>
            <a:r>
              <a:rPr lang="en-IT" sz="3600" i="1" dirty="0">
                <a:solidFill>
                  <a:srgbClr val="FF0000"/>
                </a:solidFill>
              </a:rPr>
              <a:t>“A rose by any other name…”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E18DE9-79B2-6BE8-48AC-D72C34B67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" y="1169988"/>
            <a:ext cx="8823960" cy="5562586"/>
          </a:xfrm>
        </p:spPr>
      </p:pic>
      <p:pic>
        <p:nvPicPr>
          <p:cNvPr id="1026" name="Picture 2" descr="Rose · GitHub">
            <a:extLst>
              <a:ext uri="{FF2B5EF4-FFF2-40B4-BE49-F238E27FC236}">
                <a16:creationId xmlns:a16="http://schemas.microsoft.com/office/drawing/2014/main" id="{DD59B567-F445-582E-D207-7E0A00B0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41448"/>
            <a:ext cx="1478280" cy="147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90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0EAB-379B-2A6B-9842-BD584E1C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group of people standing in a crowd&#10;&#10;Description automatically generated">
            <a:extLst>
              <a:ext uri="{FF2B5EF4-FFF2-40B4-BE49-F238E27FC236}">
                <a16:creationId xmlns:a16="http://schemas.microsoft.com/office/drawing/2014/main" id="{7FCF89D9-0242-BBA4-F9DF-4C9979D07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06" y="70849"/>
            <a:ext cx="8794714" cy="6563000"/>
          </a:xfrm>
        </p:spPr>
      </p:pic>
    </p:spTree>
    <p:extLst>
      <p:ext uri="{BB962C8B-B14F-4D97-AF65-F5344CB8AC3E}">
        <p14:creationId xmlns:p14="http://schemas.microsoft.com/office/powerpoint/2010/main" val="3505967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418C-6B6E-7548-E258-DDF1DD54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E36EA8-7A36-336B-5AD3-67F73C554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0027" y="0"/>
            <a:ext cx="9259066" cy="6477000"/>
          </a:xfrm>
        </p:spPr>
      </p:pic>
    </p:spTree>
    <p:extLst>
      <p:ext uri="{BB962C8B-B14F-4D97-AF65-F5344CB8AC3E}">
        <p14:creationId xmlns:p14="http://schemas.microsoft.com/office/powerpoint/2010/main" val="88305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8A0E-4C42-94CB-F8F8-A644BF4E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604D9C5-9E40-C37A-2E6F-323359791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66" b="5870"/>
          <a:stretch/>
        </p:blipFill>
        <p:spPr>
          <a:xfrm>
            <a:off x="-17057" y="0"/>
            <a:ext cx="10184657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E33FC6-B193-725E-8966-157C78558DCD}"/>
              </a:ext>
            </a:extLst>
          </p:cNvPr>
          <p:cNvSpPr/>
          <p:nvPr/>
        </p:nvSpPr>
        <p:spPr>
          <a:xfrm>
            <a:off x="-17056" y="6355080"/>
            <a:ext cx="1190536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0671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89A1-3404-1EB3-A95C-62BB8965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5CBC77F9-987C-134F-4896-189BE6AA5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99543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E90300-C646-DD0C-DF7F-D6E37DBC248A}"/>
              </a:ext>
            </a:extLst>
          </p:cNvPr>
          <p:cNvSpPr/>
          <p:nvPr/>
        </p:nvSpPr>
        <p:spPr>
          <a:xfrm>
            <a:off x="-17056" y="6355080"/>
            <a:ext cx="1190536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659467C6-3840-93CA-E9E2-87078463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177" t="90444" r="2876" b="2222"/>
          <a:stretch/>
        </p:blipFill>
        <p:spPr>
          <a:xfrm>
            <a:off x="9403081" y="6339840"/>
            <a:ext cx="59436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9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146B-1F57-9D55-1122-1CB36CB0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computer error&#10;&#10;Description automatically generated">
            <a:extLst>
              <a:ext uri="{FF2B5EF4-FFF2-40B4-BE49-F238E27FC236}">
                <a16:creationId xmlns:a16="http://schemas.microsoft.com/office/drawing/2014/main" id="{26D4A8B7-1F21-D62E-C559-AD3828DF4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856917" cy="6858000"/>
          </a:xfrm>
        </p:spPr>
      </p:pic>
    </p:spTree>
    <p:extLst>
      <p:ext uri="{BB962C8B-B14F-4D97-AF65-F5344CB8AC3E}">
        <p14:creationId xmlns:p14="http://schemas.microsoft.com/office/powerpoint/2010/main" val="249843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393E-B793-4D11-2FA3-AF7A8603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BDBCDC50-CED5-0C61-D2F9-3DD91E796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871974" cy="6858000"/>
          </a:xfrm>
        </p:spPr>
      </p:pic>
    </p:spTree>
    <p:extLst>
      <p:ext uri="{BB962C8B-B14F-4D97-AF65-F5344CB8AC3E}">
        <p14:creationId xmlns:p14="http://schemas.microsoft.com/office/powerpoint/2010/main" val="4365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39537-A9E4-3327-EAE0-0F391537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A64C0506-5DA6-AF13-C4D7-982973D14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6320"/>
            <a:ext cx="9425049" cy="478536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3A0396-C875-1A05-3294-13649ED2FCAF}"/>
              </a:ext>
            </a:extLst>
          </p:cNvPr>
          <p:cNvSpPr/>
          <p:nvPr/>
        </p:nvSpPr>
        <p:spPr>
          <a:xfrm>
            <a:off x="4434840" y="810878"/>
            <a:ext cx="4754880" cy="85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9288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5C41-FBA9-EC0C-3A76-5714DA088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47E55-3CAA-904E-E842-A3504A19E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BDD2E-9565-458C-57EB-F5FE0D55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1B94A-0D1A-8AE1-A703-E00150A43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 descr="A yellow and green list with black text&#10;&#10;AI-generated content may be incorrect.">
            <a:extLst>
              <a:ext uri="{FF2B5EF4-FFF2-40B4-BE49-F238E27FC236}">
                <a16:creationId xmlns:a16="http://schemas.microsoft.com/office/drawing/2014/main" id="{B4DDCB88-B49B-A4B6-D643-1D1D3599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24" y="0"/>
            <a:ext cx="6893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54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21FC-F8AF-7E3F-2D3A-7579A056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91401D99-288F-641C-E0BC-A938AEEE9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76728"/>
            <a:ext cx="9197074" cy="573024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A6AA-152F-E3B3-9BF6-E47D1D8CA9B6}"/>
              </a:ext>
            </a:extLst>
          </p:cNvPr>
          <p:cNvSpPr/>
          <p:nvPr/>
        </p:nvSpPr>
        <p:spPr>
          <a:xfrm>
            <a:off x="6217920" y="494044"/>
            <a:ext cx="2956560" cy="93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35376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E6BB-9124-0164-E9AC-7C429D35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02" y="198120"/>
            <a:ext cx="7848000" cy="468301"/>
          </a:xfrm>
        </p:spPr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Clones Diagnosis and Elimination</a:t>
            </a:r>
          </a:p>
        </p:txBody>
      </p:sp>
      <p:pic>
        <p:nvPicPr>
          <p:cNvPr id="5" name="Content Placeholder 4" descr="A screenshot of a chart&#10;&#10;Description automatically generated">
            <a:extLst>
              <a:ext uri="{FF2B5EF4-FFF2-40B4-BE49-F238E27FC236}">
                <a16:creationId xmlns:a16="http://schemas.microsoft.com/office/drawing/2014/main" id="{649313AF-41C8-4501-724B-ECED2CFC8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4920"/>
            <a:ext cx="9137804" cy="5394960"/>
          </a:xfrm>
        </p:spPr>
      </p:pic>
    </p:spTree>
    <p:extLst>
      <p:ext uri="{BB962C8B-B14F-4D97-AF65-F5344CB8AC3E}">
        <p14:creationId xmlns:p14="http://schemas.microsoft.com/office/powerpoint/2010/main" val="230074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1793-A238-A4F5-C83E-AD53E619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02408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Two fragments are clones if…</a:t>
            </a:r>
            <a:endParaRPr lang="en-IT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C6261-79F8-4223-14AA-57CB6C4EC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322464"/>
            <a:ext cx="8160720" cy="5233128"/>
          </a:xfrm>
        </p:spPr>
        <p:txBody>
          <a:bodyPr/>
          <a:lstStyle/>
          <a:p>
            <a:r>
              <a:rPr lang="en-GB" sz="2000" b="1" dirty="0">
                <a:solidFill>
                  <a:srgbClr val="094EC0"/>
                </a:solidFill>
                <a:effectLst/>
                <a:latin typeface="Arial" panose="020B0604020202020204" pitchFamily="34" charset="0"/>
              </a:rPr>
              <a:t>Type 1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: They are identical up to whitespace/comments;</a:t>
            </a:r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endParaRPr lang="en-GB" sz="2000" b="1" dirty="0">
              <a:solidFill>
                <a:srgbClr val="094EC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94EC0"/>
                </a:solidFill>
                <a:effectLst/>
                <a:latin typeface="Arial" panose="020B0604020202020204" pitchFamily="34" charset="0"/>
              </a:rPr>
              <a:t>Type 2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: They are structurally identical (rename</a:t>
            </a:r>
            <a:r>
              <a:rPr lang="en-GB" sz="2000" dirty="0">
                <a:solidFill>
                  <a:srgbClr val="0D0060"/>
                </a:solidFill>
                <a:latin typeface="Arial" panose="020B0604020202020204" pitchFamily="34" charset="0"/>
              </a:rPr>
              <a:t> 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variables, types or method calls);</a:t>
            </a:r>
          </a:p>
          <a:p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94EC0"/>
                </a:solidFill>
                <a:effectLst/>
                <a:latin typeface="Arial" panose="020B0604020202020204" pitchFamily="34" charset="0"/>
              </a:rPr>
              <a:t>Type 3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: They are similar but statements/expressions</a:t>
            </a:r>
            <a:r>
              <a:rPr lang="en-GB" sz="2000" dirty="0">
                <a:solidFill>
                  <a:srgbClr val="0D0060"/>
                </a:solidFill>
                <a:latin typeface="Arial" panose="020B0604020202020204" pitchFamily="34" charset="0"/>
              </a:rPr>
              <a:t> 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could have been added, removed or modified;</a:t>
            </a:r>
          </a:p>
          <a:p>
            <a:pPr marL="0" indent="0">
              <a:buNone/>
            </a:pPr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94EC0"/>
                </a:solidFill>
                <a:effectLst/>
                <a:latin typeface="Arial" panose="020B0604020202020204" pitchFamily="34" charset="0"/>
              </a:rPr>
              <a:t>Type 4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: They implement the same concepts;</a:t>
            </a:r>
          </a:p>
          <a:p>
            <a:endParaRPr lang="en-GB" sz="2000" b="1" dirty="0">
              <a:solidFill>
                <a:srgbClr val="0D006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094EC0"/>
                </a:solidFill>
                <a:effectLst/>
                <a:latin typeface="Arial" panose="020B0604020202020204" pitchFamily="34" charset="0"/>
              </a:rPr>
              <a:t>Alternative classifications 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have been proposed:</a:t>
            </a:r>
            <a:endParaRPr lang="en-GB" sz="2000" dirty="0">
              <a:solidFill>
                <a:srgbClr val="094EC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GB" sz="2000" b="1" dirty="0" err="1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Balazinska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 et al. 1999] based on the differences</a:t>
            </a:r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GB" sz="2000" b="1" dirty="0" err="1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Kapser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 et al. 2003] based on the location</a:t>
            </a:r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145460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7633F-F2AF-B022-12CC-A09D99E9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diagram of a computer code&#10;&#10;Description automatically generated">
            <a:extLst>
              <a:ext uri="{FF2B5EF4-FFF2-40B4-BE49-F238E27FC236}">
                <a16:creationId xmlns:a16="http://schemas.microsoft.com/office/drawing/2014/main" id="{88C86F29-BF8B-15D5-4FF4-7CADBA715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79109"/>
            <a:ext cx="9014341" cy="6024219"/>
          </a:xfrm>
        </p:spPr>
      </p:pic>
    </p:spTree>
    <p:extLst>
      <p:ext uri="{BB962C8B-B14F-4D97-AF65-F5344CB8AC3E}">
        <p14:creationId xmlns:p14="http://schemas.microsoft.com/office/powerpoint/2010/main" val="5801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6EC5-F631-8856-412A-05C68C7A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07D4F24-C085-6F5E-6BB6-FCBC3C05E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65" y="370166"/>
            <a:ext cx="9033235" cy="6574332"/>
          </a:xfrm>
        </p:spPr>
      </p:pic>
    </p:spTree>
    <p:extLst>
      <p:ext uri="{BB962C8B-B14F-4D97-AF65-F5344CB8AC3E}">
        <p14:creationId xmlns:p14="http://schemas.microsoft.com/office/powerpoint/2010/main" val="1629493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5D3C-00EE-BCA1-EBCC-0D6F87AC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D68B757-632B-73D5-366C-52A235A58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00" y="0"/>
            <a:ext cx="7030287" cy="7256616"/>
          </a:xfrm>
        </p:spPr>
      </p:pic>
    </p:spTree>
    <p:extLst>
      <p:ext uri="{BB962C8B-B14F-4D97-AF65-F5344CB8AC3E}">
        <p14:creationId xmlns:p14="http://schemas.microsoft.com/office/powerpoint/2010/main" val="3403570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6796-7882-AB69-8CB4-C92BE4AF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omputer screen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5D042A19-9A87-312D-5EC3-FC62268A1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667" r="2999"/>
          <a:stretch/>
        </p:blipFill>
        <p:spPr>
          <a:xfrm>
            <a:off x="111313" y="0"/>
            <a:ext cx="8987567" cy="6720840"/>
          </a:xfrm>
        </p:spPr>
      </p:pic>
    </p:spTree>
    <p:extLst>
      <p:ext uri="{BB962C8B-B14F-4D97-AF65-F5344CB8AC3E}">
        <p14:creationId xmlns:p14="http://schemas.microsoft.com/office/powerpoint/2010/main" val="865057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1F77-6DAC-27C1-E7D6-35C352DF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95728"/>
            <a:ext cx="7848000" cy="468301"/>
          </a:xfrm>
        </p:spPr>
        <p:txBody>
          <a:bodyPr/>
          <a:lstStyle/>
          <a:p>
            <a:r>
              <a:rPr lang="en-GB" sz="2800" dirty="0">
                <a:solidFill>
                  <a:srgbClr val="FF0000"/>
                </a:solidFill>
              </a:rPr>
              <a:t>Btw, Is cloning always bad? Good reasons for cloning</a:t>
            </a:r>
            <a:endParaRPr lang="en-IT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63BE8-97A2-8C82-CC09-5978C530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322464"/>
            <a:ext cx="8976360" cy="5535536"/>
          </a:xfrm>
        </p:spPr>
        <p:txBody>
          <a:bodyPr/>
          <a:lstStyle/>
          <a:p>
            <a:r>
              <a:rPr lang="en-GB" sz="2400" u="sng" dirty="0"/>
              <a:t>Improves reliability</a:t>
            </a:r>
          </a:p>
          <a:p>
            <a:pPr lvl="1"/>
            <a:r>
              <a:rPr lang="en-GB" sz="2400" dirty="0"/>
              <a:t>n-version programming, IEC 61508</a:t>
            </a:r>
          </a:p>
          <a:p>
            <a:r>
              <a:rPr lang="en-GB" sz="2400" u="sng" dirty="0"/>
              <a:t>Reduces development time</a:t>
            </a:r>
          </a:p>
          <a:p>
            <a:pPr lvl="1"/>
            <a:r>
              <a:rPr lang="en-GB" sz="2400" dirty="0"/>
              <a:t>“Copy and modify” is faster than “generalize”</a:t>
            </a:r>
          </a:p>
          <a:p>
            <a:r>
              <a:rPr lang="en-GB" sz="2400" u="sng" dirty="0"/>
              <a:t>Avoids breaking the existing code</a:t>
            </a:r>
          </a:p>
          <a:p>
            <a:pPr lvl="1"/>
            <a:r>
              <a:rPr lang="en-GB" sz="2400" dirty="0"/>
              <a:t>Re-testing effort might be prohibitive</a:t>
            </a:r>
          </a:p>
          <a:p>
            <a:r>
              <a:rPr lang="en-GB" sz="2400" u="sng" dirty="0"/>
              <a:t>Clarifies structure</a:t>
            </a:r>
          </a:p>
          <a:p>
            <a:pPr lvl="1"/>
            <a:r>
              <a:rPr lang="en-GB" sz="2400" dirty="0"/>
              <a:t>E.g., disentangles dependencies (but do not overdo it!)</a:t>
            </a:r>
          </a:p>
          <a:p>
            <a:r>
              <a:rPr lang="en-GB" sz="2400" u="sng" dirty="0"/>
              <a:t>By lack of choice</a:t>
            </a:r>
          </a:p>
          <a:p>
            <a:pPr lvl="1"/>
            <a:r>
              <a:rPr lang="en-GB" sz="2400" dirty="0"/>
              <a:t>Programming language does not provide appropriate flexibility mechanisms</a:t>
            </a:r>
            <a:endParaRPr lang="en-IT" sz="2400" dirty="0"/>
          </a:p>
        </p:txBody>
      </p:sp>
    </p:spTree>
    <p:extLst>
      <p:ext uri="{BB962C8B-B14F-4D97-AF65-F5344CB8AC3E}">
        <p14:creationId xmlns:p14="http://schemas.microsoft.com/office/powerpoint/2010/main" val="3057890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CD7C-E972-E9B3-1DCC-70962722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Bad news…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5075F-B996-96ED-CC3D-C6DD39492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322464"/>
            <a:ext cx="7848000" cy="5398376"/>
          </a:xfrm>
        </p:spPr>
        <p:txBody>
          <a:bodyPr/>
          <a:lstStyle/>
          <a:p>
            <a:r>
              <a:rPr lang="en-GB" sz="2400" dirty="0"/>
              <a:t>More code</a:t>
            </a:r>
          </a:p>
          <a:p>
            <a:pPr lvl="1"/>
            <a:r>
              <a:rPr lang="en-GB" sz="2400" dirty="0"/>
              <a:t>More effort required to comprehend, test and modify</a:t>
            </a:r>
          </a:p>
          <a:p>
            <a:pPr lvl="1"/>
            <a:r>
              <a:rPr lang="en-GB" sz="2400" dirty="0"/>
              <a:t>Higher resource usage</a:t>
            </a:r>
          </a:p>
          <a:p>
            <a:endParaRPr lang="en-GB" sz="2400" dirty="0"/>
          </a:p>
          <a:p>
            <a:r>
              <a:rPr lang="en-GB" sz="2400" dirty="0"/>
              <a:t>Interrelated code</a:t>
            </a:r>
          </a:p>
          <a:p>
            <a:pPr lvl="1"/>
            <a:r>
              <a:rPr lang="en-GB" sz="2400" dirty="0"/>
              <a:t>Bug duplication</a:t>
            </a:r>
          </a:p>
          <a:p>
            <a:pPr lvl="1"/>
            <a:r>
              <a:rPr lang="en-GB" sz="2400" dirty="0"/>
              <a:t>Incomplete or inconsistent updates</a:t>
            </a:r>
          </a:p>
          <a:p>
            <a:pPr lvl="1"/>
            <a:endParaRPr lang="en-GB" sz="2400" dirty="0"/>
          </a:p>
          <a:p>
            <a:r>
              <a:rPr lang="en-GB" sz="2400" dirty="0"/>
              <a:t>Indicative of</a:t>
            </a:r>
          </a:p>
          <a:p>
            <a:pPr lvl="1"/>
            <a:r>
              <a:rPr lang="en-GB" sz="2400" dirty="0"/>
              <a:t>Poor or decaying architecture</a:t>
            </a:r>
          </a:p>
          <a:p>
            <a:pPr lvl="1"/>
            <a:r>
              <a:rPr lang="en-GB" sz="2400" dirty="0"/>
              <a:t>Lack of appropriate knowledge sharing between the developers</a:t>
            </a:r>
            <a:endParaRPr lang="en-IT" sz="2400" dirty="0"/>
          </a:p>
        </p:txBody>
      </p:sp>
    </p:spTree>
    <p:extLst>
      <p:ext uri="{BB962C8B-B14F-4D97-AF65-F5344CB8AC3E}">
        <p14:creationId xmlns:p14="http://schemas.microsoft.com/office/powerpoint/2010/main" val="33559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CD7C-E972-E9B3-1DCC-70962722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M</a:t>
            </a:r>
            <a:r>
              <a:rPr lang="en-GB" sz="3200" dirty="0">
                <a:solidFill>
                  <a:srgbClr val="FF0000"/>
                </a:solidFill>
              </a:rPr>
              <a:t>o</a:t>
            </a:r>
            <a:r>
              <a:rPr lang="en-IT" sz="3200" dirty="0">
                <a:solidFill>
                  <a:srgbClr val="FF0000"/>
                </a:solidFill>
              </a:rPr>
              <a:t>re Bad news…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36E9B9-F15F-FB76-60B4-18252D10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322464"/>
            <a:ext cx="7848000" cy="4958808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[</a:t>
            </a:r>
            <a:r>
              <a:rPr lang="en-GB" sz="2800" dirty="0" err="1"/>
              <a:t>Monden</a:t>
            </a:r>
            <a:r>
              <a:rPr lang="en-GB" sz="2800" dirty="0"/>
              <a:t> et al. 2002]</a:t>
            </a:r>
          </a:p>
          <a:p>
            <a:r>
              <a:rPr lang="en-GB" sz="2800" dirty="0"/>
              <a:t>2000 modules, 1MLOC Cobol</a:t>
            </a:r>
          </a:p>
          <a:p>
            <a:r>
              <a:rPr lang="en-GB" sz="2800" dirty="0"/>
              <a:t>Most errors in modules with ≥ 200 LOC cloned</a:t>
            </a:r>
          </a:p>
          <a:p>
            <a:r>
              <a:rPr lang="en-GB" sz="2800" dirty="0"/>
              <a:t>Many errors in modules with ≤ 50 LOC cloned</a:t>
            </a:r>
          </a:p>
          <a:p>
            <a:r>
              <a:rPr lang="en-GB" sz="2800" dirty="0"/>
              <a:t>Least errors in modules with 50-100 LOC clones</a:t>
            </a:r>
          </a:p>
          <a:p>
            <a:r>
              <a:rPr lang="en-GB" sz="2800" dirty="0"/>
              <a:t>No explanation of this phenomenon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[Chou et al. 2001]</a:t>
            </a:r>
          </a:p>
          <a:p>
            <a:r>
              <a:rPr lang="en-GB" sz="2800" dirty="0"/>
              <a:t>Linux and Open BSD kernels</a:t>
            </a:r>
          </a:p>
          <a:p>
            <a:r>
              <a:rPr lang="en-GB" sz="2800" dirty="0"/>
              <a:t>In presence of clones: one error ⇒ many errors</a:t>
            </a:r>
            <a:endParaRPr lang="en-IT" sz="2800" dirty="0"/>
          </a:p>
        </p:txBody>
      </p:sp>
    </p:spTree>
    <p:extLst>
      <p:ext uri="{BB962C8B-B14F-4D97-AF65-F5344CB8AC3E}">
        <p14:creationId xmlns:p14="http://schemas.microsoft.com/office/powerpoint/2010/main" val="180355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2FE5F-3CE7-DFDC-B7D2-26A87FB07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3FEC4-2D10-1775-D1A7-17CD2B420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6D322-06D3-ED15-DE74-9ABFF8615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695A0-D2B7-A14A-93B2-C67D0922A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53C90-F0FC-20D3-F7E8-1F7615A9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 descr="A yellow and green list with black text&#10;&#10;AI-generated content may be incorrect.">
            <a:extLst>
              <a:ext uri="{FF2B5EF4-FFF2-40B4-BE49-F238E27FC236}">
                <a16:creationId xmlns:a16="http://schemas.microsoft.com/office/drawing/2014/main" id="{F228F60A-CCFD-1608-616A-C8D3C552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24" y="0"/>
            <a:ext cx="6893351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3B9B3-97ED-623D-F612-233EE308F4B8}"/>
              </a:ext>
            </a:extLst>
          </p:cNvPr>
          <p:cNvCxnSpPr>
            <a:cxnSpLocks/>
          </p:cNvCxnSpPr>
          <p:nvPr/>
        </p:nvCxnSpPr>
        <p:spPr>
          <a:xfrm>
            <a:off x="893135" y="1222744"/>
            <a:ext cx="72301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4EE95E-9D0D-6017-E989-5948C03997D5}"/>
              </a:ext>
            </a:extLst>
          </p:cNvPr>
          <p:cNvCxnSpPr/>
          <p:nvPr/>
        </p:nvCxnSpPr>
        <p:spPr>
          <a:xfrm flipV="1">
            <a:off x="893135" y="1297172"/>
            <a:ext cx="0" cy="108452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370632-B44E-AB1D-6238-AEA6E908D6C3}"/>
              </a:ext>
            </a:extLst>
          </p:cNvPr>
          <p:cNvCxnSpPr>
            <a:cxnSpLocks/>
          </p:cNvCxnSpPr>
          <p:nvPr/>
        </p:nvCxnSpPr>
        <p:spPr>
          <a:xfrm>
            <a:off x="893135" y="2358816"/>
            <a:ext cx="2498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CF2E61-47E3-8F6F-69C2-D5DD4190C90C}"/>
              </a:ext>
            </a:extLst>
          </p:cNvPr>
          <p:cNvCxnSpPr>
            <a:cxnSpLocks/>
          </p:cNvCxnSpPr>
          <p:nvPr/>
        </p:nvCxnSpPr>
        <p:spPr>
          <a:xfrm flipH="1">
            <a:off x="8073846" y="2381693"/>
            <a:ext cx="378175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1F0E085-519F-7C66-1BA9-154E5579EB2F}"/>
              </a:ext>
            </a:extLst>
          </p:cNvPr>
          <p:cNvSpPr txBox="1"/>
          <p:nvPr/>
        </p:nvSpPr>
        <p:spPr>
          <a:xfrm>
            <a:off x="8452021" y="219702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APR!</a:t>
            </a:r>
          </a:p>
        </p:txBody>
      </p:sp>
    </p:spTree>
    <p:extLst>
      <p:ext uri="{BB962C8B-B14F-4D97-AF65-F5344CB8AC3E}">
        <p14:creationId xmlns:p14="http://schemas.microsoft.com/office/powerpoint/2010/main" val="1765581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108D-A4C8-7A31-32C9-A9F76796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80488"/>
            <a:ext cx="7848000" cy="468301"/>
          </a:xfrm>
        </p:spPr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How harmful is cloning? *</a:t>
            </a:r>
          </a:p>
        </p:txBody>
      </p:sp>
      <p:pic>
        <p:nvPicPr>
          <p:cNvPr id="5" name="Content Placeholder 4" descr="A table of data with numbers and words&#10;&#10;Description automatically generated with medium confidence">
            <a:extLst>
              <a:ext uri="{FF2B5EF4-FFF2-40B4-BE49-F238E27FC236}">
                <a16:creationId xmlns:a16="http://schemas.microsoft.com/office/drawing/2014/main" id="{ADC20090-F4EA-48D9-5882-06A3B8976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83623"/>
            <a:ext cx="9070789" cy="58129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9939F-57C8-DA64-AB7B-D44395E079FF}"/>
              </a:ext>
            </a:extLst>
          </p:cNvPr>
          <p:cNvSpPr txBox="1"/>
          <p:nvPr/>
        </p:nvSpPr>
        <p:spPr>
          <a:xfrm>
            <a:off x="929640" y="6461760"/>
            <a:ext cx="282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*[Godfrey, </a:t>
            </a:r>
            <a:r>
              <a:rPr lang="en-GB" b="1" dirty="0" err="1">
                <a:solidFill>
                  <a:srgbClr val="FF0000"/>
                </a:solidFill>
              </a:rPr>
              <a:t>Kapser</a:t>
            </a:r>
            <a:r>
              <a:rPr lang="en-GB" b="1" dirty="0">
                <a:solidFill>
                  <a:srgbClr val="FF0000"/>
                </a:solidFill>
              </a:rPr>
              <a:t>, 2011]</a:t>
            </a:r>
            <a:endParaRPr lang="en-I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476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7D7-B4E0-1227-98CE-8920C463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Do clones evolve?</a:t>
            </a:r>
          </a:p>
        </p:txBody>
      </p:sp>
      <p:pic>
        <p:nvPicPr>
          <p:cNvPr id="5" name="Content Placeholder 4" descr="A group of graphs showing the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9F9E618E-CD3F-634E-9FF2-816B1666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3181"/>
            <a:ext cx="9066041" cy="5397659"/>
          </a:xfrm>
        </p:spPr>
      </p:pic>
    </p:spTree>
    <p:extLst>
      <p:ext uri="{BB962C8B-B14F-4D97-AF65-F5344CB8AC3E}">
        <p14:creationId xmlns:p14="http://schemas.microsoft.com/office/powerpoint/2010/main" val="1568852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2FF3-8F79-4BBA-7F79-E197F0A6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What can we do about clones?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C361F44-3486-1B31-2BEA-E0CF509DB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3181"/>
            <a:ext cx="8290560" cy="5570340"/>
          </a:xfrm>
        </p:spPr>
      </p:pic>
    </p:spTree>
    <p:extLst>
      <p:ext uri="{BB962C8B-B14F-4D97-AF65-F5344CB8AC3E}">
        <p14:creationId xmlns:p14="http://schemas.microsoft.com/office/powerpoint/2010/main" val="2879395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0E25A43A-BAC9-562B-5202-5024A9F3F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7274"/>
            <a:ext cx="9157912" cy="426816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130F6D-B811-40F7-BFFB-23ADDAEBA1A8}"/>
              </a:ext>
            </a:extLst>
          </p:cNvPr>
          <p:cNvSpPr txBox="1">
            <a:spLocks/>
          </p:cNvSpPr>
          <p:nvPr/>
        </p:nvSpPr>
        <p:spPr>
          <a:xfrm>
            <a:off x="785160" y="409088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What can we do about clones? (cont’d)</a:t>
            </a:r>
          </a:p>
        </p:txBody>
      </p:sp>
    </p:spTree>
    <p:extLst>
      <p:ext uri="{BB962C8B-B14F-4D97-AF65-F5344CB8AC3E}">
        <p14:creationId xmlns:p14="http://schemas.microsoft.com/office/powerpoint/2010/main" val="3262053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0E25A43A-BAC9-562B-5202-5024A9F3F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7274"/>
            <a:ext cx="9157912" cy="426816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130F6D-B811-40F7-BFFB-23ADDAEBA1A8}"/>
              </a:ext>
            </a:extLst>
          </p:cNvPr>
          <p:cNvSpPr txBox="1">
            <a:spLocks/>
          </p:cNvSpPr>
          <p:nvPr/>
        </p:nvSpPr>
        <p:spPr>
          <a:xfrm>
            <a:off x="785160" y="409088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What can we do about clones? (cont’d)</a:t>
            </a:r>
          </a:p>
        </p:txBody>
      </p:sp>
      <p:pic>
        <p:nvPicPr>
          <p:cNvPr id="2054" name="Picture 6" descr="spiderman detector Meme Generator">
            <a:extLst>
              <a:ext uri="{FF2B5EF4-FFF2-40B4-BE49-F238E27FC236}">
                <a16:creationId xmlns:a16="http://schemas.microsoft.com/office/drawing/2014/main" id="{84B1FD19-929C-746C-1C02-B907FABD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880" y="-114300"/>
            <a:ext cx="9486122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8162D3-38A9-E68D-3A3A-6C4C2A50C593}"/>
              </a:ext>
            </a:extLst>
          </p:cNvPr>
          <p:cNvSpPr txBox="1"/>
          <p:nvPr/>
        </p:nvSpPr>
        <p:spPr>
          <a:xfrm>
            <a:off x="766830" y="808839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6000" b="1" dirty="0">
                <a:solidFill>
                  <a:srgbClr val="FF0000"/>
                </a:solidFill>
              </a:rPr>
              <a:t>DETECT!</a:t>
            </a:r>
          </a:p>
        </p:txBody>
      </p:sp>
    </p:spTree>
    <p:extLst>
      <p:ext uri="{BB962C8B-B14F-4D97-AF65-F5344CB8AC3E}">
        <p14:creationId xmlns:p14="http://schemas.microsoft.com/office/powerpoint/2010/main" val="206833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25067B99-BBB9-A616-5680-E35DA938B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7329"/>
            <a:ext cx="9146876" cy="498697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DE341-2BB0-1431-E038-3A6EB0D2A722}"/>
              </a:ext>
            </a:extLst>
          </p:cNvPr>
          <p:cNvSpPr txBox="1">
            <a:spLocks/>
          </p:cNvSpPr>
          <p:nvPr/>
        </p:nvSpPr>
        <p:spPr>
          <a:xfrm>
            <a:off x="785160" y="409088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What can we do about clones? (cont’d)</a:t>
            </a:r>
          </a:p>
        </p:txBody>
      </p:sp>
    </p:spTree>
    <p:extLst>
      <p:ext uri="{BB962C8B-B14F-4D97-AF65-F5344CB8AC3E}">
        <p14:creationId xmlns:p14="http://schemas.microsoft.com/office/powerpoint/2010/main" val="2530842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6B77E423-3CDA-5F5C-BE9A-675E94467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70" y="1258389"/>
            <a:ext cx="9039730" cy="559961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D15526-13DB-2179-EB8D-CE93306A20DB}"/>
              </a:ext>
            </a:extLst>
          </p:cNvPr>
          <p:cNvSpPr txBox="1">
            <a:spLocks/>
          </p:cNvSpPr>
          <p:nvPr/>
        </p:nvSpPr>
        <p:spPr>
          <a:xfrm>
            <a:off x="785160" y="409088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What can we do about clones? (cont’d)</a:t>
            </a:r>
          </a:p>
        </p:txBody>
      </p:sp>
    </p:spTree>
    <p:extLst>
      <p:ext uri="{BB962C8B-B14F-4D97-AF65-F5344CB8AC3E}">
        <p14:creationId xmlns:p14="http://schemas.microsoft.com/office/powerpoint/2010/main" val="191776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 Its time for a coffee break hipster stylized poster">
            <a:extLst>
              <a:ext uri="{FF2B5EF4-FFF2-40B4-BE49-F238E27FC236}">
                <a16:creationId xmlns:a16="http://schemas.microsoft.com/office/drawing/2014/main" id="{604EA166-616F-1A19-9B9A-84B293D3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5" b="13825"/>
          <a:stretch/>
        </p:blipFill>
        <p:spPr bwMode="auto">
          <a:xfrm>
            <a:off x="-657923" y="-11142"/>
            <a:ext cx="9835376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401961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list of information&#10;&#10;Description automatically generated">
            <a:extLst>
              <a:ext uri="{FF2B5EF4-FFF2-40B4-BE49-F238E27FC236}">
                <a16:creationId xmlns:a16="http://schemas.microsoft.com/office/drawing/2014/main" id="{DF2BC549-4A45-CE63-2AAB-5106BDACD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00" y="1045029"/>
            <a:ext cx="8496000" cy="575072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A0B985-36B7-559A-BD5E-D9F26D63DC09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Clone detection techniques (so far)</a:t>
            </a:r>
          </a:p>
        </p:txBody>
      </p:sp>
    </p:spTree>
    <p:extLst>
      <p:ext uri="{BB962C8B-B14F-4D97-AF65-F5344CB8AC3E}">
        <p14:creationId xmlns:p14="http://schemas.microsoft.com/office/powerpoint/2010/main" val="369586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list of information&#10;&#10;Description automatically generated">
            <a:extLst>
              <a:ext uri="{FF2B5EF4-FFF2-40B4-BE49-F238E27FC236}">
                <a16:creationId xmlns:a16="http://schemas.microsoft.com/office/drawing/2014/main" id="{DF2BC549-4A45-CE63-2AAB-5106BDACD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00" y="1045029"/>
            <a:ext cx="8496000" cy="575072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A0B985-36B7-559A-BD5E-D9F26D63DC09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Clone detection techniques (so far)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4AC811-CDC2-23BD-8E0E-C093951E2317}"/>
              </a:ext>
            </a:extLst>
          </p:cNvPr>
          <p:cNvSpPr/>
          <p:nvPr/>
        </p:nvSpPr>
        <p:spPr>
          <a:xfrm>
            <a:off x="213360" y="1045029"/>
            <a:ext cx="8606640" cy="1134291"/>
          </a:xfrm>
          <a:prstGeom prst="rect">
            <a:avLst/>
          </a:prstGeom>
          <a:solidFill>
            <a:srgbClr val="92D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9196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12F2BB-4A5D-18D3-7376-FA25FE34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09" b="3232"/>
          <a:stretch>
            <a:fillRect/>
          </a:stretch>
        </p:blipFill>
        <p:spPr>
          <a:xfrm>
            <a:off x="554182" y="1697263"/>
            <a:ext cx="8035636" cy="270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FA5B79-673E-D37C-7537-30D67ACA44E6}"/>
              </a:ext>
            </a:extLst>
          </p:cNvPr>
          <p:cNvSpPr txBox="1"/>
          <p:nvPr/>
        </p:nvSpPr>
        <p:spPr>
          <a:xfrm>
            <a:off x="1522746" y="78804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600" b="1" dirty="0">
                <a:solidFill>
                  <a:srgbClr val="FF0000"/>
                </a:solidFill>
              </a:rPr>
              <a:t>Oh and one more thing…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2F838-8BD1-EBFD-0EDE-B3BEEAA0806B}"/>
              </a:ext>
            </a:extLst>
          </p:cNvPr>
          <p:cNvSpPr txBox="1"/>
          <p:nvPr/>
        </p:nvSpPr>
        <p:spPr>
          <a:xfrm>
            <a:off x="404037" y="2519915"/>
            <a:ext cx="84422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Each team report </a:t>
            </a:r>
            <a:r>
              <a:rPr lang="en-IT" b="1" u="sng" dirty="0"/>
              <a:t>in 15 mins</a:t>
            </a:r>
            <a:r>
              <a:rPr lang="en-IT" dirty="0"/>
              <a:t> (10 mins pres. + 5 mins Q&amp;A):</a:t>
            </a:r>
          </a:p>
          <a:p>
            <a:endParaRPr lang="en-IT" dirty="0"/>
          </a:p>
          <a:p>
            <a:pPr marL="342900" indent="-342900">
              <a:buAutoNum type="arabicPeriod"/>
            </a:pPr>
            <a:r>
              <a:rPr lang="en-GB" dirty="0"/>
              <a:t>C</a:t>
            </a:r>
            <a:r>
              <a:rPr lang="en-IT" dirty="0"/>
              <a:t>hose project and tentative approach;</a:t>
            </a:r>
          </a:p>
          <a:p>
            <a:pPr marL="342900" indent="-342900">
              <a:buAutoNum type="arabicPeriod"/>
            </a:pPr>
            <a:endParaRPr lang="en-IT" dirty="0"/>
          </a:p>
          <a:p>
            <a:pPr marL="342900" indent="-342900">
              <a:buAutoNum type="arabicPeriod"/>
            </a:pPr>
            <a:r>
              <a:rPr lang="en-IT" dirty="0"/>
              <a:t>Challenges so far;</a:t>
            </a:r>
          </a:p>
          <a:p>
            <a:pPr marL="342900" indent="-342900">
              <a:buAutoNum type="arabicPeriod"/>
            </a:pPr>
            <a:endParaRPr lang="en-IT" dirty="0"/>
          </a:p>
          <a:p>
            <a:pPr marL="342900" indent="-342900">
              <a:buAutoNum type="arabicPeriod"/>
            </a:pPr>
            <a:r>
              <a:rPr lang="en-GB" dirty="0"/>
              <a:t>E</a:t>
            </a:r>
            <a:r>
              <a:rPr lang="en-IT" dirty="0"/>
              <a:t>ventual Research/Maintenance/Evolution/Quality Goal;</a:t>
            </a:r>
          </a:p>
          <a:p>
            <a:pPr marL="342900" indent="-342900">
              <a:buAutoNum type="arabicPeriod"/>
            </a:pPr>
            <a:endParaRPr lang="en-IT" dirty="0"/>
          </a:p>
          <a:p>
            <a:pPr marL="342900" indent="-342900">
              <a:buAutoNum type="arabicPeriod"/>
            </a:pPr>
            <a:r>
              <a:rPr lang="en-IT" dirty="0"/>
              <a:t>Timeline;</a:t>
            </a:r>
          </a:p>
        </p:txBody>
      </p:sp>
    </p:spTree>
    <p:extLst>
      <p:ext uri="{BB962C8B-B14F-4D97-AF65-F5344CB8AC3E}">
        <p14:creationId xmlns:p14="http://schemas.microsoft.com/office/powerpoint/2010/main" val="695929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2455E41-9E6C-E1A4-38C8-44292C7FE6ED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</a:t>
            </a:r>
          </a:p>
        </p:txBody>
      </p:sp>
      <p:pic>
        <p:nvPicPr>
          <p:cNvPr id="10" name="Content Placeholder 9" descr="A close-up of a text&#10;&#10;Description automatically generated">
            <a:extLst>
              <a:ext uri="{FF2B5EF4-FFF2-40B4-BE49-F238E27FC236}">
                <a16:creationId xmlns:a16="http://schemas.microsoft.com/office/drawing/2014/main" id="{FD255F98-632C-4C38-C44A-85FED2FDF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" y="1128236"/>
            <a:ext cx="8872350" cy="423518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EBA411-95ED-8EF8-EFA8-C054DD371257}"/>
              </a:ext>
            </a:extLst>
          </p:cNvPr>
          <p:cNvSpPr/>
          <p:nvPr/>
        </p:nvSpPr>
        <p:spPr>
          <a:xfrm>
            <a:off x="15240" y="810878"/>
            <a:ext cx="289560" cy="488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45546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42F3FAF-EB0A-5952-13F5-D6087C515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54" y="1143000"/>
            <a:ext cx="8811602" cy="368808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72CFF3-2882-561D-66EC-8DCAE9EF487E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 (cont’d)</a:t>
            </a:r>
          </a:p>
        </p:txBody>
      </p:sp>
    </p:spTree>
    <p:extLst>
      <p:ext uri="{BB962C8B-B14F-4D97-AF65-F5344CB8AC3E}">
        <p14:creationId xmlns:p14="http://schemas.microsoft.com/office/powerpoint/2010/main" val="326922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F19BF440-6F88-3682-9CC2-3D0DB4E95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19" y="1153744"/>
            <a:ext cx="8881605" cy="390593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130529-F8D1-56C0-8BCA-5BF8DAD246FC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 (cont’d)</a:t>
            </a:r>
          </a:p>
        </p:txBody>
      </p:sp>
    </p:spTree>
    <p:extLst>
      <p:ext uri="{BB962C8B-B14F-4D97-AF65-F5344CB8AC3E}">
        <p14:creationId xmlns:p14="http://schemas.microsoft.com/office/powerpoint/2010/main" val="4245618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B8FA7B60-5494-8897-6E4A-AF887B91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" y="1045370"/>
            <a:ext cx="8985971" cy="46848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B4B7121-40A3-C381-5155-B689D87231FE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 (cont’d)</a:t>
            </a:r>
          </a:p>
        </p:txBody>
      </p:sp>
    </p:spTree>
    <p:extLst>
      <p:ext uri="{BB962C8B-B14F-4D97-AF65-F5344CB8AC3E}">
        <p14:creationId xmlns:p14="http://schemas.microsoft.com/office/powerpoint/2010/main" val="3261689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1C9F1329-1626-ED6A-803F-11200475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793370"/>
            <a:ext cx="8851358" cy="5043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76D6C6-8F63-D7F6-F7D1-C04CDA70AB90}"/>
              </a:ext>
            </a:extLst>
          </p:cNvPr>
          <p:cNvSpPr txBox="1">
            <a:spLocks/>
          </p:cNvSpPr>
          <p:nvPr/>
        </p:nvSpPr>
        <p:spPr>
          <a:xfrm>
            <a:off x="810000" y="25113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 (cont’d)</a:t>
            </a:r>
          </a:p>
        </p:txBody>
      </p:sp>
    </p:spTree>
    <p:extLst>
      <p:ext uri="{BB962C8B-B14F-4D97-AF65-F5344CB8AC3E}">
        <p14:creationId xmlns:p14="http://schemas.microsoft.com/office/powerpoint/2010/main" val="4116635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DF2F-50C0-6E34-31E3-0EEB14C5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3F75A4B0-6ADE-2477-2DB6-615510221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0440" y="118428"/>
            <a:ext cx="4975560" cy="67760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AC572C-D39B-DF0E-7313-1671E2A2D5C9}"/>
              </a:ext>
            </a:extLst>
          </p:cNvPr>
          <p:cNvSpPr/>
          <p:nvPr/>
        </p:nvSpPr>
        <p:spPr>
          <a:xfrm>
            <a:off x="8077200" y="5852160"/>
            <a:ext cx="563880" cy="1042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C976A-7460-F171-751F-A5D46E1C0E25}"/>
              </a:ext>
            </a:extLst>
          </p:cNvPr>
          <p:cNvSpPr txBox="1"/>
          <p:nvPr/>
        </p:nvSpPr>
        <p:spPr>
          <a:xfrm>
            <a:off x="121920" y="2474893"/>
            <a:ext cx="32534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Recognize larger clones by</a:t>
            </a:r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dot plot patterns!</a:t>
            </a:r>
            <a:endParaRPr lang="en-GB" sz="280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9F3FD7-65C0-EE4E-CB2D-EAC892673CC9}"/>
              </a:ext>
            </a:extLst>
          </p:cNvPr>
          <p:cNvCxnSpPr>
            <a:stCxn id="8" idx="2"/>
          </p:cNvCxnSpPr>
          <p:nvPr/>
        </p:nvCxnSpPr>
        <p:spPr>
          <a:xfrm>
            <a:off x="1748640" y="3859888"/>
            <a:ext cx="2823360" cy="1992272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A4BCF7-D729-9AA1-0925-BFE167BF85B0}"/>
              </a:ext>
            </a:extLst>
          </p:cNvPr>
          <p:cNvCxnSpPr>
            <a:cxnSpLocks/>
          </p:cNvCxnSpPr>
          <p:nvPr/>
        </p:nvCxnSpPr>
        <p:spPr>
          <a:xfrm>
            <a:off x="2519940" y="3506456"/>
            <a:ext cx="4307580" cy="882664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95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07894B9-6B0F-0C16-3D25-86A219A9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72" y="457200"/>
            <a:ext cx="9169144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38A50C-1786-7111-DE51-73CD0391ACD1}"/>
              </a:ext>
            </a:extLst>
          </p:cNvPr>
          <p:cNvSpPr/>
          <p:nvPr/>
        </p:nvSpPr>
        <p:spPr>
          <a:xfrm>
            <a:off x="7421880" y="5897880"/>
            <a:ext cx="1722120" cy="996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E1F9AD-9F1A-4398-CF44-EB952398CDE9}"/>
              </a:ext>
            </a:extLst>
          </p:cNvPr>
          <p:cNvSpPr/>
          <p:nvPr/>
        </p:nvSpPr>
        <p:spPr>
          <a:xfrm>
            <a:off x="76200" y="5897880"/>
            <a:ext cx="1722120" cy="859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04352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205B7EBA-BFFF-F5B9-A7F3-5F24322C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513"/>
            <a:ext cx="9133678" cy="52790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D99F29-D3E9-F4A3-E04C-651BED9BA9B0}"/>
              </a:ext>
            </a:extLst>
          </p:cNvPr>
          <p:cNvSpPr txBox="1">
            <a:spLocks/>
          </p:cNvSpPr>
          <p:nvPr/>
        </p:nvSpPr>
        <p:spPr>
          <a:xfrm>
            <a:off x="810000" y="25113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 (cont’d)</a:t>
            </a:r>
          </a:p>
        </p:txBody>
      </p:sp>
    </p:spTree>
    <p:extLst>
      <p:ext uri="{BB962C8B-B14F-4D97-AF65-F5344CB8AC3E}">
        <p14:creationId xmlns:p14="http://schemas.microsoft.com/office/powerpoint/2010/main" val="3718008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FBAB-E8F5-615B-9328-177E18F6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26208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Alternative textual comparison approach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EB028DA0-CCAE-55C5-153B-1B1E73BB3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3181"/>
            <a:ext cx="9064018" cy="55348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CF41D7-E871-D5FB-F2F7-188FBE1404B9}"/>
              </a:ext>
            </a:extLst>
          </p:cNvPr>
          <p:cNvSpPr/>
          <p:nvPr/>
        </p:nvSpPr>
        <p:spPr>
          <a:xfrm>
            <a:off x="7421880" y="6631792"/>
            <a:ext cx="1722120" cy="262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51441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4638-B57A-6353-2D1C-7E0BEAA8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04800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Extending the text-based approach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6F725E73-6754-E52C-204A-1C4D0FD41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0468"/>
            <a:ext cx="9129532" cy="5352732"/>
          </a:xfrm>
        </p:spPr>
      </p:pic>
    </p:spTree>
    <p:extLst>
      <p:ext uri="{BB962C8B-B14F-4D97-AF65-F5344CB8AC3E}">
        <p14:creationId xmlns:p14="http://schemas.microsoft.com/office/powerpoint/2010/main" val="198903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 cloni di Star Wars: chi sono, come sono nati e quale è stato il loro  destino - CorriereNerd.it">
            <a:extLst>
              <a:ext uri="{FF2B5EF4-FFF2-40B4-BE49-F238E27FC236}">
                <a16:creationId xmlns:a16="http://schemas.microsoft.com/office/drawing/2014/main" id="{25EA1BD4-BE81-A5C5-157C-11041F142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" r="27805" b="1"/>
          <a:stretch>
            <a:fillRect/>
          </a:stretch>
        </p:blipFill>
        <p:spPr bwMode="auto">
          <a:xfrm>
            <a:off x="20" y="10"/>
            <a:ext cx="9143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9C7D6-5548-3A81-D2F0-BEEB53A17B0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1CA1-DEB8-FEEB-5EC7-517478C25D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35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608F-04EE-3A95-AFE7-41DB5ADE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37160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Metrics-based clone detection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2C3821-DE5F-1C45-1D09-89211CBA1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4748"/>
            <a:ext cx="9185338" cy="556609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BEDF1C-3843-ED9F-5CF5-8E878F416CD6}"/>
              </a:ext>
            </a:extLst>
          </p:cNvPr>
          <p:cNvSpPr/>
          <p:nvPr/>
        </p:nvSpPr>
        <p:spPr>
          <a:xfrm>
            <a:off x="7421880" y="6631792"/>
            <a:ext cx="1722120" cy="262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0C541-518D-4292-4E17-2DDD79902889}"/>
              </a:ext>
            </a:extLst>
          </p:cNvPr>
          <p:cNvSpPr txBox="1"/>
          <p:nvPr/>
        </p:nvSpPr>
        <p:spPr>
          <a:xfrm>
            <a:off x="3144647" y="1962614"/>
            <a:ext cx="115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b="1" dirty="0">
                <a:solidFill>
                  <a:srgbClr val="FFC000"/>
                </a:solidFill>
              </a:rPr>
              <a:t>~</a:t>
            </a:r>
            <a:r>
              <a:rPr lang="en-IT" sz="2000" b="1" dirty="0">
                <a:solidFill>
                  <a:srgbClr val="FFC000"/>
                </a:solidFill>
              </a:rPr>
              <a:t>Type 3</a:t>
            </a:r>
          </a:p>
        </p:txBody>
      </p:sp>
    </p:spTree>
    <p:extLst>
      <p:ext uri="{BB962C8B-B14F-4D97-AF65-F5344CB8AC3E}">
        <p14:creationId xmlns:p14="http://schemas.microsoft.com/office/powerpoint/2010/main" val="325418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93B1-A61C-067E-C04C-19F6E896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28600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Metrics-based approaches: Discussion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white paper with blue text&#10;&#10;Description automatically generated">
            <a:extLst>
              <a:ext uri="{FF2B5EF4-FFF2-40B4-BE49-F238E27FC236}">
                <a16:creationId xmlns:a16="http://schemas.microsoft.com/office/drawing/2014/main" id="{B817A5A3-914D-3984-ED3A-01DD940D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35" y="1154748"/>
            <a:ext cx="9005474" cy="5474652"/>
          </a:xfrm>
        </p:spPr>
      </p:pic>
    </p:spTree>
    <p:extLst>
      <p:ext uri="{BB962C8B-B14F-4D97-AF65-F5344CB8AC3E}">
        <p14:creationId xmlns:p14="http://schemas.microsoft.com/office/powerpoint/2010/main" val="3985306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7C497E-FAA9-50E6-658C-05DDA81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0"/>
            <a:ext cx="8724900" cy="1082040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8AF838-7826-CEA6-69CD-3E87F5063E99}"/>
              </a:ext>
            </a:extLst>
          </p:cNvPr>
          <p:cNvSpPr txBox="1"/>
          <p:nvPr/>
        </p:nvSpPr>
        <p:spPr>
          <a:xfrm>
            <a:off x="441961" y="1386840"/>
            <a:ext cx="77266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i="1" dirty="0"/>
              <a:t>“</a:t>
            </a:r>
            <a:r>
              <a:rPr lang="en-GB" sz="2800" i="1" dirty="0"/>
              <a:t>Tokenization is the process of creating a </a:t>
            </a:r>
            <a:r>
              <a:rPr lang="en-GB" sz="2800" i="1" u="sng" dirty="0"/>
              <a:t>digital representation of a real thing</a:t>
            </a:r>
            <a:r>
              <a:rPr lang="en-GB" sz="2800" i="1" dirty="0"/>
              <a:t> […] A terracotta soldier figurine emerging from a digital tablet.</a:t>
            </a:r>
            <a:r>
              <a:rPr lang="en-IT" sz="2800" i="1" dirty="0"/>
              <a:t>”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1C9100-1A3B-313C-89BF-EAC37264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60" y="4369296"/>
            <a:ext cx="6223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45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8056526A-F4C9-4248-FC32-B1BFC85A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967"/>
            <a:ext cx="9244586" cy="36182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7C497E-FAA9-50E6-658C-05DDA81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0"/>
            <a:ext cx="8724900" cy="1082040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237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524C63-5A49-EAA9-4AEA-9963DD373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45029"/>
            <a:ext cx="9399091" cy="509669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57CFEA-2D51-CD80-6AFF-0AD52FF1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0"/>
            <a:ext cx="8724900" cy="1082040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841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B57CFEA-2D51-CD80-6AFF-0AD52FF1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0"/>
            <a:ext cx="8724900" cy="1082040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7" name="Content Placeholder 6" descr="A white paper with blue text and numbers&#10;&#10;Description automatically generated">
            <a:extLst>
              <a:ext uri="{FF2B5EF4-FFF2-40B4-BE49-F238E27FC236}">
                <a16:creationId xmlns:a16="http://schemas.microsoft.com/office/drawing/2014/main" id="{DE518AD2-FA51-8105-CD5B-880E2FB80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0908"/>
            <a:ext cx="9092105" cy="5596572"/>
          </a:xfrm>
        </p:spPr>
      </p:pic>
    </p:spTree>
    <p:extLst>
      <p:ext uri="{BB962C8B-B14F-4D97-AF65-F5344CB8AC3E}">
        <p14:creationId xmlns:p14="http://schemas.microsoft.com/office/powerpoint/2010/main" val="3533565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87C0D0-BB01-640D-6B36-E81763F29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9215946" cy="540149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79EBA7-C4DB-384D-5FFA-EB4D1009EB41}"/>
              </a:ext>
            </a:extLst>
          </p:cNvPr>
          <p:cNvSpPr txBox="1">
            <a:spLocks/>
          </p:cNvSpPr>
          <p:nvPr/>
        </p:nvSpPr>
        <p:spPr>
          <a:xfrm>
            <a:off x="175260" y="0"/>
            <a:ext cx="8724900" cy="10820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74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A814F4-EF20-53BD-D50B-03B972FD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8092440" cy="576702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672535-B957-A052-54BD-3455467668CC}"/>
              </a:ext>
            </a:extLst>
          </p:cNvPr>
          <p:cNvSpPr/>
          <p:nvPr/>
        </p:nvSpPr>
        <p:spPr>
          <a:xfrm>
            <a:off x="6842760" y="6019800"/>
            <a:ext cx="2301240" cy="96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CFB64-8C07-6980-B68F-FC84E4563EA8}"/>
              </a:ext>
            </a:extLst>
          </p:cNvPr>
          <p:cNvSpPr/>
          <p:nvPr/>
        </p:nvSpPr>
        <p:spPr>
          <a:xfrm>
            <a:off x="0" y="6387952"/>
            <a:ext cx="4815840" cy="5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D94A13-9571-FC5C-C68A-D49D4487A4BB}"/>
              </a:ext>
            </a:extLst>
          </p:cNvPr>
          <p:cNvSpPr txBox="1">
            <a:spLocks/>
          </p:cNvSpPr>
          <p:nvPr/>
        </p:nvSpPr>
        <p:spPr>
          <a:xfrm>
            <a:off x="175260" y="0"/>
            <a:ext cx="8724900" cy="10820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868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56E9-F3D1-5603-8450-59979CED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diagram of a tree&#10;&#10;Description automatically generated">
            <a:extLst>
              <a:ext uri="{FF2B5EF4-FFF2-40B4-BE49-F238E27FC236}">
                <a16:creationId xmlns:a16="http://schemas.microsoft.com/office/drawing/2014/main" id="{0DFF64CB-6AC6-B721-B697-83395E3E5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3181"/>
            <a:ext cx="9100856" cy="513857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2C61C2-379A-7C3C-36E2-66AA5C7F1E59}"/>
              </a:ext>
            </a:extLst>
          </p:cNvPr>
          <p:cNvSpPr txBox="1">
            <a:spLocks/>
          </p:cNvSpPr>
          <p:nvPr/>
        </p:nvSpPr>
        <p:spPr>
          <a:xfrm>
            <a:off x="175260" y="0"/>
            <a:ext cx="8724900" cy="10820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84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975C-44E3-69DA-FFD5-82196BE1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65248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So far only Type 1 and Type 2 clones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9CDF92F3-8D81-589A-8C2D-5537C0BC7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8840372" cy="58129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A813F0-A678-D6EA-5098-4381AA6BDCB1}"/>
              </a:ext>
            </a:extLst>
          </p:cNvPr>
          <p:cNvSpPr/>
          <p:nvPr/>
        </p:nvSpPr>
        <p:spPr>
          <a:xfrm>
            <a:off x="6842760" y="6019800"/>
            <a:ext cx="2301240" cy="96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3725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C20A-AE85-8E09-1365-CB5D94F1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white sheet with red text&#10;&#10;Description automatically generated">
            <a:extLst>
              <a:ext uri="{FF2B5EF4-FFF2-40B4-BE49-F238E27FC236}">
                <a16:creationId xmlns:a16="http://schemas.microsoft.com/office/drawing/2014/main" id="{59103D41-34B9-D6F0-465D-8A751B0D2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62" y="204375"/>
            <a:ext cx="6737771" cy="5706724"/>
          </a:xfrm>
        </p:spPr>
      </p:pic>
    </p:spTree>
    <p:extLst>
      <p:ext uri="{BB962C8B-B14F-4D97-AF65-F5344CB8AC3E}">
        <p14:creationId xmlns:p14="http://schemas.microsoft.com/office/powerpoint/2010/main" val="3093222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1E0A-8304-EA8C-473A-4AE1501A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Baker’s approach: Discussion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close-up of a computer&#10;&#10;Description automatically generated">
            <a:extLst>
              <a:ext uri="{FF2B5EF4-FFF2-40B4-BE49-F238E27FC236}">
                <a16:creationId xmlns:a16="http://schemas.microsoft.com/office/drawing/2014/main" id="{135D49D5-30B7-9299-8816-11DA5393E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720" y="1185228"/>
            <a:ext cx="9852126" cy="5428932"/>
          </a:xfrm>
        </p:spPr>
      </p:pic>
    </p:spTree>
    <p:extLst>
      <p:ext uri="{BB962C8B-B14F-4D97-AF65-F5344CB8AC3E}">
        <p14:creationId xmlns:p14="http://schemas.microsoft.com/office/powerpoint/2010/main" val="2176655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0EA8-2571-CF29-ACFC-BB25E5E2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9880"/>
            <a:ext cx="7848000" cy="468301"/>
          </a:xfrm>
        </p:spPr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More advanced approaches: </a:t>
            </a:r>
            <a:r>
              <a:rPr lang="en-GB" sz="3200" dirty="0">
                <a:solidFill>
                  <a:srgbClr val="FF0000"/>
                </a:solidFill>
              </a:rPr>
              <a:t>AST-based clone detection [Baxter 1996]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5F53F7FF-10A8-4E6C-4F9E-560F0CBC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75" y="1158241"/>
            <a:ext cx="8840235" cy="56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28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F1B3-E3C9-C37B-9B4B-72664697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17499"/>
            <a:ext cx="7848000" cy="468301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AST-based detection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B6821046-7776-C391-3370-CB78CFB5B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045029"/>
            <a:ext cx="9015562" cy="5127171"/>
          </a:xfrm>
        </p:spPr>
      </p:pic>
    </p:spTree>
    <p:extLst>
      <p:ext uri="{BB962C8B-B14F-4D97-AF65-F5344CB8AC3E}">
        <p14:creationId xmlns:p14="http://schemas.microsoft.com/office/powerpoint/2010/main" val="163558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2E9D-AC98-44B3-A10E-88CCB0F6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0"/>
            <a:ext cx="7848000" cy="468301"/>
          </a:xfrm>
        </p:spPr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Improving AST-based Approaches: </a:t>
            </a:r>
            <a:r>
              <a:rPr lang="en-GB" sz="3200" dirty="0">
                <a:solidFill>
                  <a:srgbClr val="FF0000"/>
                </a:solidFill>
              </a:rPr>
              <a:t>Program Dependence Graphs!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complex function&#10;&#10;Description automatically generated">
            <a:extLst>
              <a:ext uri="{FF2B5EF4-FFF2-40B4-BE49-F238E27FC236}">
                <a16:creationId xmlns:a16="http://schemas.microsoft.com/office/drawing/2014/main" id="{FD413144-3AF7-7BFF-711E-0EB9FDAF6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26148"/>
            <a:ext cx="9144000" cy="619690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BFEB75-8BDD-38EC-DA94-C6FCD2EE5D5D}"/>
              </a:ext>
            </a:extLst>
          </p:cNvPr>
          <p:cNvSpPr/>
          <p:nvPr/>
        </p:nvSpPr>
        <p:spPr>
          <a:xfrm>
            <a:off x="0" y="6332220"/>
            <a:ext cx="4419600" cy="1051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71028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742F-9C87-C802-541F-FF8C1BE0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80710"/>
            <a:ext cx="7848000" cy="468301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[</a:t>
            </a:r>
            <a:r>
              <a:rPr lang="en-GB" sz="3600" dirty="0" err="1">
                <a:solidFill>
                  <a:srgbClr val="FF0000"/>
                </a:solidFill>
              </a:rPr>
              <a:t>Krinke</a:t>
            </a:r>
            <a:r>
              <a:rPr lang="en-GB" sz="3600" dirty="0">
                <a:solidFill>
                  <a:srgbClr val="FF0000"/>
                </a:solidFill>
              </a:rPr>
              <a:t> 2001] PDG based detection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complex function&#10;&#10;Description automatically generated">
            <a:extLst>
              <a:ext uri="{FF2B5EF4-FFF2-40B4-BE49-F238E27FC236}">
                <a16:creationId xmlns:a16="http://schemas.microsoft.com/office/drawing/2014/main" id="{73CB0790-756F-028F-4770-3224CC853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9144000" cy="594273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D3A3F4-8DF6-0F97-1E1B-FCC1FCB827E4}"/>
              </a:ext>
            </a:extLst>
          </p:cNvPr>
          <p:cNvSpPr/>
          <p:nvPr/>
        </p:nvSpPr>
        <p:spPr>
          <a:xfrm>
            <a:off x="0" y="6553200"/>
            <a:ext cx="4419600" cy="830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232677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E033E-CFDF-9B03-ABB3-643513FD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8301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Identification of similar subgraphs</a:t>
            </a:r>
            <a:br>
              <a:rPr lang="en-GB" sz="3600" dirty="0">
                <a:solidFill>
                  <a:srgbClr val="FF0000"/>
                </a:solidFill>
              </a:rPr>
            </a:br>
            <a:r>
              <a:rPr lang="en-GB" sz="3600" dirty="0">
                <a:solidFill>
                  <a:srgbClr val="FF0000"/>
                </a:solidFill>
              </a:rPr>
              <a:t> – Theory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329D5195-0CDD-C2E8-7764-DFFA6EC74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9240392" cy="59806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FBAF30-DFBE-1E08-B3EF-7D2AC4B20366}"/>
              </a:ext>
            </a:extLst>
          </p:cNvPr>
          <p:cNvSpPr/>
          <p:nvPr/>
        </p:nvSpPr>
        <p:spPr>
          <a:xfrm>
            <a:off x="0" y="6553200"/>
            <a:ext cx="4419600" cy="830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33608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D0666-3E79-3C96-C62C-C2CC5E6D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0"/>
            <a:ext cx="7848000" cy="468301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Identification of similar subgraphs – Practice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11A5318A-6955-3970-D485-F9F5D9F60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7160" y="1151709"/>
            <a:ext cx="9376915" cy="5599611"/>
          </a:xfrm>
        </p:spPr>
      </p:pic>
    </p:spTree>
    <p:extLst>
      <p:ext uri="{BB962C8B-B14F-4D97-AF65-F5344CB8AC3E}">
        <p14:creationId xmlns:p14="http://schemas.microsoft.com/office/powerpoint/2010/main" val="380371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34FE-F0E5-C2D7-DD76-D2DE572E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87168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Choosing your tools: Precision / Recall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6FA600B8-BB89-F8A0-7666-E86253A08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8869"/>
            <a:ext cx="9234887" cy="5569131"/>
          </a:xfrm>
        </p:spPr>
      </p:pic>
    </p:spTree>
    <p:extLst>
      <p:ext uri="{BB962C8B-B14F-4D97-AF65-F5344CB8AC3E}">
        <p14:creationId xmlns:p14="http://schemas.microsoft.com/office/powerpoint/2010/main" val="26455061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43FF-ACBD-D325-423F-DE31F07B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67640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Which technique/tool is the best one?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close-up of a list of words&#10;&#10;Description automatically generated">
            <a:extLst>
              <a:ext uri="{FF2B5EF4-FFF2-40B4-BE49-F238E27FC236}">
                <a16:creationId xmlns:a16="http://schemas.microsoft.com/office/drawing/2014/main" id="{414C8965-646A-D8D8-E80C-D4E98B732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9068766" cy="5645331"/>
          </a:xfrm>
        </p:spPr>
      </p:pic>
    </p:spTree>
    <p:extLst>
      <p:ext uri="{BB962C8B-B14F-4D97-AF65-F5344CB8AC3E}">
        <p14:creationId xmlns:p14="http://schemas.microsoft.com/office/powerpoint/2010/main" val="263344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C0E7A-5F47-FB9E-28D7-34AADB1B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Clones &amp; evolution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F7267B26-9002-EEC9-9106-E37456C51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3181"/>
            <a:ext cx="9144000" cy="5502585"/>
          </a:xfrm>
        </p:spPr>
      </p:pic>
    </p:spTree>
    <p:extLst>
      <p:ext uri="{BB962C8B-B14F-4D97-AF65-F5344CB8AC3E}">
        <p14:creationId xmlns:p14="http://schemas.microsoft.com/office/powerpoint/2010/main" val="166049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F42E0302-7BAE-497A-7D50-6DECB09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8C669001-D333-D370-3A33-D27C20F8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 dirty="0">
                <a:ea typeface="ＭＳ Ｐゴシック" panose="020B0600070205080204" pitchFamily="34" charset="-128"/>
              </a:rPr>
              <a:t>Duplicated Code 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bad because if you modify one instance of duplicated code but not the others, you (may) have introduced a bug! </a:t>
            </a:r>
          </a:p>
          <a:p>
            <a:pPr lvl="1" eaLnBrk="1" hangingPunct="1"/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b="1" dirty="0">
                <a:ea typeface="ＭＳ Ｐゴシック" panose="020B0600070205080204" pitchFamily="34" charset="-128"/>
              </a:rPr>
              <a:t>Long Method 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long methods are more difﬁcult to understand 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performance concerns with respect to lots of short methods are largely obsolete </a:t>
            </a:r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19DF62B3-A7AF-8FD3-E96E-960DF4DE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BF3BC-2450-6F46-2C9C-55C56B8D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LLM Bit…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8C7E4F-AC37-D160-E356-4156D84B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69" y="1045029"/>
            <a:ext cx="7848600" cy="33353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4719DB-5527-9C80-B8E4-48E8D96C446A}"/>
              </a:ext>
            </a:extLst>
          </p:cNvPr>
          <p:cNvSpPr txBox="1"/>
          <p:nvPr/>
        </p:nvSpPr>
        <p:spPr>
          <a:xfrm>
            <a:off x="393895" y="4586067"/>
            <a:ext cx="73011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T" i="1" dirty="0"/>
              <a:t>“</a:t>
            </a:r>
            <a:r>
              <a:rPr lang="en-GB" i="1" dirty="0"/>
              <a:t>despite LLMs potential for code generation, their capacity to consistently generate syntactically diverse but </a:t>
            </a:r>
            <a:r>
              <a:rPr lang="en-GB" i="1" dirty="0" err="1"/>
              <a:t>behaviorally</a:t>
            </a:r>
            <a:r>
              <a:rPr lang="en-GB" i="1" dirty="0"/>
              <a:t> equivalent code clones is </a:t>
            </a:r>
            <a:r>
              <a:rPr lang="en-GB" b="1" i="1" u="sng" dirty="0"/>
              <a:t>*very*</a:t>
            </a:r>
            <a:r>
              <a:rPr lang="en-GB" i="1" dirty="0"/>
              <a:t> limited.”</a:t>
            </a:r>
          </a:p>
          <a:p>
            <a:pPr marL="342900" indent="-342900">
              <a:buAutoNum type="arabicPeriod"/>
            </a:pPr>
            <a:endParaRPr lang="en-GB" i="1" dirty="0"/>
          </a:p>
          <a:p>
            <a:pPr marL="342900" indent="-342900">
              <a:buAutoNum type="arabicPeriod"/>
            </a:pPr>
            <a:r>
              <a:rPr lang="en-GB" i="1" dirty="0"/>
              <a:t>“need for further quality assurance measures for the use of LLMs for code clones”</a:t>
            </a:r>
            <a:endParaRPr lang="en-IT" i="1" dirty="0"/>
          </a:p>
        </p:txBody>
      </p:sp>
    </p:spTree>
    <p:extLst>
      <p:ext uri="{BB962C8B-B14F-4D97-AF65-F5344CB8AC3E}">
        <p14:creationId xmlns:p14="http://schemas.microsoft.com/office/powerpoint/2010/main" val="79018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5A92-BDB1-5A04-61C6-E0F7B181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82372"/>
            <a:ext cx="7848000" cy="468301"/>
          </a:xfrm>
        </p:spPr>
        <p:txBody>
          <a:bodyPr/>
          <a:lstStyle/>
          <a:p>
            <a:r>
              <a:rPr lang="en-IT" dirty="0"/>
              <a:t>(con’d)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14E1B7-18BE-E218-43B4-14D6556D5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34" y="550673"/>
            <a:ext cx="7848600" cy="24489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DFF0F7-0BD0-D3BB-0817-A2A007B045A3}"/>
              </a:ext>
            </a:extLst>
          </p:cNvPr>
          <p:cNvSpPr txBox="1"/>
          <p:nvPr/>
        </p:nvSpPr>
        <p:spPr>
          <a:xfrm>
            <a:off x="197534" y="3144762"/>
            <a:ext cx="615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i="1" dirty="0"/>
              <a:t>“</a:t>
            </a:r>
            <a:r>
              <a:rPr lang="en-GB" i="1" dirty="0"/>
              <a:t>However, they do not reach impressive accuracy [&lt;70%].”</a:t>
            </a:r>
          </a:p>
          <a:p>
            <a:pPr marL="342900" indent="-342900">
              <a:buAutoNum type="arabicPeriod"/>
            </a:pPr>
            <a:endParaRPr lang="en-IT" dirty="0"/>
          </a:p>
        </p:txBody>
      </p:sp>
      <p:pic>
        <p:nvPicPr>
          <p:cNvPr id="8" name="Picture 7" descr="A graph of a bar chart&#10;&#10;AI-generated content may be incorrect.">
            <a:extLst>
              <a:ext uri="{FF2B5EF4-FFF2-40B4-BE49-F238E27FC236}">
                <a16:creationId xmlns:a16="http://schemas.microsoft.com/office/drawing/2014/main" id="{8FC7A54A-1346-CAB3-0A0B-C5EB62D93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03" y="3479299"/>
            <a:ext cx="6876114" cy="33787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429B05-E860-F4AB-9C19-4F07D0832657}"/>
              </a:ext>
            </a:extLst>
          </p:cNvPr>
          <p:cNvSpPr/>
          <p:nvPr/>
        </p:nvSpPr>
        <p:spPr>
          <a:xfrm>
            <a:off x="5752215" y="4976037"/>
            <a:ext cx="2293920" cy="1529488"/>
          </a:xfrm>
          <a:prstGeom prst="rect">
            <a:avLst/>
          </a:prstGeom>
          <a:solidFill>
            <a:schemeClr val="accent3">
              <a:lumMod val="75000"/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64733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8F19-5AC7-E54B-E585-B58E9575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87168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Clone detection techniques: Summary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white text with blue text&#10;&#10;Description automatically generated">
            <a:extLst>
              <a:ext uri="{FF2B5EF4-FFF2-40B4-BE49-F238E27FC236}">
                <a16:creationId xmlns:a16="http://schemas.microsoft.com/office/drawing/2014/main" id="{7AECEC94-7B14-A9BA-984B-0D9030040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222594"/>
            <a:ext cx="9138547" cy="4461926"/>
          </a:xfrm>
        </p:spPr>
      </p:pic>
    </p:spTree>
    <p:extLst>
      <p:ext uri="{BB962C8B-B14F-4D97-AF65-F5344CB8AC3E}">
        <p14:creationId xmlns:p14="http://schemas.microsoft.com/office/powerpoint/2010/main" val="1232547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keyboard with a key&#10;&#10;Description automatically generated">
            <a:extLst>
              <a:ext uri="{FF2B5EF4-FFF2-40B4-BE49-F238E27FC236}">
                <a16:creationId xmlns:a16="http://schemas.microsoft.com/office/drawing/2014/main" id="{291F19AC-81A8-BCAF-E473-D0CCBAE4D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442"/>
          <a:stretch/>
        </p:blipFill>
        <p:spPr>
          <a:xfrm>
            <a:off x="3562" y="1295400"/>
            <a:ext cx="9046123" cy="516636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BCC01AB-A7EB-F8D3-FB91-5E1DD71F5050}"/>
              </a:ext>
            </a:extLst>
          </p:cNvPr>
          <p:cNvSpPr txBox="1">
            <a:spLocks/>
          </p:cNvSpPr>
          <p:nvPr/>
        </p:nvSpPr>
        <p:spPr>
          <a:xfrm>
            <a:off x="293863" y="0"/>
            <a:ext cx="8465520" cy="117348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4400" dirty="0">
                <a:solidFill>
                  <a:srgbClr val="FF0000"/>
                </a:solidFill>
              </a:rPr>
              <a:t>Final word on clones: they eventually lead to Dead Code!</a:t>
            </a:r>
          </a:p>
        </p:txBody>
      </p:sp>
    </p:spTree>
    <p:extLst>
      <p:ext uri="{BB962C8B-B14F-4D97-AF65-F5344CB8AC3E}">
        <p14:creationId xmlns:p14="http://schemas.microsoft.com/office/powerpoint/2010/main" val="9694916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091C-101D-89FB-DAA0-CDDD9FC3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DD4B7-0132-9DE6-C0C0-E44626F8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pic>
        <p:nvPicPr>
          <p:cNvPr id="5" name="Picture 2" descr="Why does Yoda Speak Funny?. Here is a marvelous question with an… | by &amp; |  Medium">
            <a:extLst>
              <a:ext uri="{FF2B5EF4-FFF2-40B4-BE49-F238E27FC236}">
                <a16:creationId xmlns:a16="http://schemas.microsoft.com/office/drawing/2014/main" id="{90E3DB11-EA1D-19A1-F44F-A6269845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12" y="2072590"/>
            <a:ext cx="4822976" cy="32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76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13CE0B1F-69E2-F333-1ED2-0F430077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D09C0011-5BA6-2578-265B-BD47592D4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Comic from: </a:t>
            </a:r>
            <a:r>
              <a:rPr lang="en-US" altLang="en-IT" dirty="0">
                <a:ea typeface="ＭＳ Ｐゴシック" panose="020B0600070205080204" pitchFamily="34" charset="-128"/>
                <a:hlinkClick r:id="rId2"/>
              </a:rPr>
              <a:t>http://www.irregularwebcomic.net/cgi-bin/comic.pl?comic=687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  <a:hlinkClick r:id="rId3"/>
              </a:rPr>
              <a:t>http://www.refactoring.com/catalog/index.html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  <a:hlinkClick r:id="rId4"/>
              </a:rPr>
              <a:t>http://www.cs.colorado.edu/~kena/classes/6448/s05/lectures/lecture18.pdf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  <a:hlinkClick r:id="rId5"/>
              </a:rPr>
              <a:t>http://www.codeproject.com/KB/architecture/practicalexp.aspx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Most of articles are linked in our ref. text book!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3012" name="Footer Placeholder 3">
            <a:extLst>
              <a:ext uri="{FF2B5EF4-FFF2-40B4-BE49-F238E27FC236}">
                <a16:creationId xmlns:a16="http://schemas.microsoft.com/office/drawing/2014/main" id="{4D167469-7311-8E0E-72D7-F0A90BE5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03D3111D-E190-4C8E-02C1-E715495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9A27DA6C-5BC5-618E-3427-9CB04090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 dirty="0">
                <a:ea typeface="ＭＳ Ｐゴシック" panose="020B0600070205080204" pitchFamily="34" charset="-128"/>
              </a:rPr>
              <a:t>Large Class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classes try to do too much, which reduces cohesion </a:t>
            </a:r>
          </a:p>
          <a:p>
            <a:pPr lvl="1" eaLnBrk="1" hangingPunct="1"/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b="1" dirty="0">
                <a:ea typeface="ＭＳ Ｐゴシック" panose="020B0600070205080204" pitchFamily="34" charset="-128"/>
              </a:rPr>
              <a:t>Long Parameter List 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hard to understand, can become inconsistent </a:t>
            </a:r>
          </a:p>
          <a:p>
            <a:pPr lvl="1" eaLnBrk="1" hangingPunct="1"/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b="1" dirty="0">
                <a:ea typeface="ＭＳ Ｐゴシック" panose="020B0600070205080204" pitchFamily="34" charset="-128"/>
              </a:rPr>
              <a:t>Divergent Change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Related to cohesion: symptom: one type of change requires changing one subset of methods; another type of change requires changing another subset</a:t>
            </a:r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2772" name="Footer Placeholder 3">
            <a:extLst>
              <a:ext uri="{FF2B5EF4-FFF2-40B4-BE49-F238E27FC236}">
                <a16:creationId xmlns:a16="http://schemas.microsoft.com/office/drawing/2014/main" id="{B23B2F98-29E9-3975-6F5D-BB074E2D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69CB9B11-4156-9B81-FE2C-FA4165C1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6A9B6823-B424-4B6F-20DA-0387A064D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Lazy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A class that no longer “pays its way”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e.g. may be a class that was downsized by a previous refactoring, or represented planned functionality that did not pan out </a:t>
            </a:r>
          </a:p>
          <a:p>
            <a:pPr lvl="2" eaLnBrk="1" hangingPunct="1">
              <a:lnSpc>
                <a:spcPct val="90000"/>
              </a:lnSpc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Speculative Generality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“Oh I think we need the ability to do this kind of thing someday”</a:t>
            </a:r>
          </a:p>
          <a:p>
            <a:pPr marL="342900" lvl="1" indent="0" eaLnBrk="1" hangingPunct="1">
              <a:lnSpc>
                <a:spcPct val="90000"/>
              </a:lnSpc>
              <a:buNone/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Temporary Field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An attribute of an object is only set in certain circumstances; but an object should need all of its attributes </a:t>
            </a:r>
          </a:p>
          <a:p>
            <a:pPr lvl="1" eaLnBrk="1" hangingPunct="1">
              <a:lnSpc>
                <a:spcPct val="90000"/>
              </a:lnSpc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r>
              <a:rPr lang="en-US" altLang="en-IT" b="1" dirty="0">
                <a:ea typeface="ＭＳ Ｐゴシック" panose="020B0600070205080204" pitchFamily="34" charset="-128"/>
              </a:rPr>
              <a:t>Duplicate code</a:t>
            </a:r>
          </a:p>
          <a:p>
            <a:pPr lvl="1"/>
            <a:r>
              <a:rPr lang="en-US" altLang="en-IT" b="1" i="1" dirty="0">
                <a:ea typeface="ＭＳ Ｐゴシック" panose="020B0600070205080204" pitchFamily="34" charset="-128"/>
              </a:rPr>
              <a:t>“Hey I need this snippet elsewhere as well! Wait… </a:t>
            </a:r>
            <a:r>
              <a:rPr lang="en-US" altLang="en-IT" b="1" i="1" dirty="0" err="1">
                <a:ea typeface="ＭＳ Ｐゴシック" panose="020B0600070205080204" pitchFamily="34" charset="-128"/>
              </a:rPr>
              <a:t>lemme</a:t>
            </a:r>
            <a:r>
              <a:rPr lang="en-US" altLang="en-IT" b="1" i="1" dirty="0">
                <a:ea typeface="ＭＳ Ｐゴシック" panose="020B0600070205080204" pitchFamily="34" charset="-128"/>
              </a:rPr>
              <a:t> just copy-paste!”</a:t>
            </a:r>
            <a:endParaRPr lang="en-US" altLang="en-IT" i="1" dirty="0">
              <a:ea typeface="ＭＳ Ｐゴシック" panose="020B0600070205080204" pitchFamily="34" charset="-128"/>
            </a:endParaRPr>
          </a:p>
          <a:p>
            <a:pPr marL="342900" lvl="1" indent="0" eaLnBrk="1" hangingPunct="1">
              <a:lnSpc>
                <a:spcPct val="90000"/>
              </a:lnSpc>
              <a:buNone/>
            </a:pPr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5B49699A-73EE-06FB-E727-9057FF3A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DS1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1" id="{4D2A061F-FADA-434A-9B66-9169E09ECB7D}" vid="{EB1203EB-8981-F041-89FC-030679C3582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JADS mos-mint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D61EC795-8A85-4E47-BA34-6DE8A98555BC}" vid="{6F8E3B43-540F-4B22-9790-2B10C97CC914}"/>
    </a:ext>
  </a:extLst>
</a:theme>
</file>

<file path=ppt/theme/theme3.xml><?xml version="1.0" encoding="utf-8"?>
<a:theme xmlns:a="http://schemas.openxmlformats.org/drawingml/2006/main" name="JADS blauw-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7FC093C1-FE61-4FEB-821D-BE5EAE40A969}"/>
    </a:ext>
  </a:extLst>
</a:theme>
</file>

<file path=ppt/theme/theme4.xml><?xml version="1.0" encoding="utf-8"?>
<a:theme xmlns:a="http://schemas.openxmlformats.org/drawingml/2006/main" name="JADS oranje-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014E80F2-D8B9-41A5-9F20-3D4ADF63D292}"/>
    </a:ext>
  </a:extLst>
</a:theme>
</file>

<file path=ppt/theme/theme5.xml><?xml version="1.0" encoding="utf-8"?>
<a:theme xmlns:a="http://schemas.openxmlformats.org/drawingml/2006/main" name="JADS 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9BFBDA82-7765-4518-89FA-B5A7E4B04578}"/>
    </a:ext>
  </a:extLst>
</a:theme>
</file>

<file path=ppt/theme/theme6.xml><?xml version="1.0" encoding="utf-8"?>
<a:theme xmlns:a="http://schemas.openxmlformats.org/drawingml/2006/main" name="JADS 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223C44A4-2BD7-45A2-BF5F-056FF08755EE}"/>
    </a:ext>
  </a:extLst>
</a:theme>
</file>

<file path=ppt/theme/theme7.xml><?xml version="1.0" encoding="utf-8"?>
<a:theme xmlns:a="http://schemas.openxmlformats.org/drawingml/2006/main" name="1_JADS oranje-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014E80F2-D8B9-41A5-9F20-3D4ADF63D292}"/>
    </a:ext>
  </a:extLst>
</a:theme>
</file>

<file path=ppt/theme/theme8.xml><?xml version="1.0" encoding="utf-8"?>
<a:theme xmlns:a="http://schemas.openxmlformats.org/drawingml/2006/main" name="1_JADS 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9BFBDA82-7765-4518-89FA-B5A7E4B04578}"/>
    </a:ext>
  </a:extLst>
</a:theme>
</file>

<file path=ppt/theme/theme9.xml><?xml version="1.0" encoding="utf-8"?>
<a:theme xmlns:a="http://schemas.openxmlformats.org/drawingml/2006/main" name="1_JADS 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223C44A4-2BD7-45A2-BF5F-056FF08755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JADS1</Template>
  <TotalTime>5712</TotalTime>
  <Words>1105</Words>
  <Application>Microsoft Macintosh PowerPoint</Application>
  <PresentationFormat>On-screen Show (4:3)</PresentationFormat>
  <Paragraphs>170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75</vt:i4>
      </vt:variant>
    </vt:vector>
  </HeadingPairs>
  <TitlesOfParts>
    <vt:vector size="90" baseType="lpstr">
      <vt:lpstr>ＭＳ Ｐゴシック</vt:lpstr>
      <vt:lpstr>Aptos</vt:lpstr>
      <vt:lpstr>Arial</vt:lpstr>
      <vt:lpstr>Calibri</vt:lpstr>
      <vt:lpstr>News Gothic MT</vt:lpstr>
      <vt:lpstr>Wingdings</vt:lpstr>
      <vt:lpstr>JADS1</vt:lpstr>
      <vt:lpstr>JADS mos-mint</vt:lpstr>
      <vt:lpstr>JADS blauw-rood</vt:lpstr>
      <vt:lpstr>JADS oranje-blauw</vt:lpstr>
      <vt:lpstr>JADS blauw</vt:lpstr>
      <vt:lpstr>JADS rood</vt:lpstr>
      <vt:lpstr>1_JADS oranje-blauw</vt:lpstr>
      <vt:lpstr>1_JADS blauw</vt:lpstr>
      <vt:lpstr>1_JADS rood</vt:lpstr>
      <vt:lpstr>Major Causes of Maintenance Problems: Refactoring &amp; Code Clones Analysed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Smells</vt:lpstr>
      <vt:lpstr>Code Smells</vt:lpstr>
      <vt:lpstr>Code Smells</vt:lpstr>
      <vt:lpstr>Code Smells</vt:lpstr>
      <vt:lpstr>Duplicate Code?</vt:lpstr>
      <vt:lpstr>“A rose by any other name…”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Clones Diagnosis and Elimination</vt:lpstr>
      <vt:lpstr>Two fragments are clones if…</vt:lpstr>
      <vt:lpstr>PowerPoint Presentation</vt:lpstr>
      <vt:lpstr>PowerPoint Presentation</vt:lpstr>
      <vt:lpstr>PowerPoint Presentation</vt:lpstr>
      <vt:lpstr>PowerPoint Presentation</vt:lpstr>
      <vt:lpstr>Btw, Is cloning always bad? Good reasons for cloning</vt:lpstr>
      <vt:lpstr>Bad news…</vt:lpstr>
      <vt:lpstr>More Bad news…</vt:lpstr>
      <vt:lpstr>How harmful is cloning? *</vt:lpstr>
      <vt:lpstr>Do clones evolve?</vt:lpstr>
      <vt:lpstr>What can we do about clones?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textual comparison approach</vt:lpstr>
      <vt:lpstr>Extending the text-based approach</vt:lpstr>
      <vt:lpstr>Metrics-based clone detection</vt:lpstr>
      <vt:lpstr>Metrics-based approaches: Discussion</vt:lpstr>
      <vt:lpstr>More fine-grained approaches: Tokenization!</vt:lpstr>
      <vt:lpstr>More fine-grained approaches: Tokenization!</vt:lpstr>
      <vt:lpstr>More fine-grained approaches: Tokenization!</vt:lpstr>
      <vt:lpstr>More fine-grained approaches: Tokenization!</vt:lpstr>
      <vt:lpstr>PowerPoint Presentation</vt:lpstr>
      <vt:lpstr>PowerPoint Presentation</vt:lpstr>
      <vt:lpstr>PowerPoint Presentation</vt:lpstr>
      <vt:lpstr>So far only Type 1 and Type 2 clones</vt:lpstr>
      <vt:lpstr>Baker’s approach: Discussion</vt:lpstr>
      <vt:lpstr>More advanced approaches: AST-based clone detection [Baxter 1996]</vt:lpstr>
      <vt:lpstr>AST-based detection</vt:lpstr>
      <vt:lpstr>Improving AST-based Approaches: Program Dependence Graphs!</vt:lpstr>
      <vt:lpstr>[Krinke 2001] PDG based detection</vt:lpstr>
      <vt:lpstr>Identification of similar subgraphs  – Theory</vt:lpstr>
      <vt:lpstr>Identification of similar subgraphs – Practice</vt:lpstr>
      <vt:lpstr>Choosing your tools: Precision / Recall</vt:lpstr>
      <vt:lpstr>Which technique/tool is the best one?</vt:lpstr>
      <vt:lpstr>Clones &amp; evolution</vt:lpstr>
      <vt:lpstr>The LLM Bit…</vt:lpstr>
      <vt:lpstr>(con’d)</vt:lpstr>
      <vt:lpstr>Clone detection techniques: Summary</vt:lpstr>
      <vt:lpstr>PowerPoint Presentation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 Andrew Tamburri</dc:creator>
  <cp:lastModifiedBy>Damian Andrew Tamburri</cp:lastModifiedBy>
  <cp:revision>83</cp:revision>
  <dcterms:created xsi:type="dcterms:W3CDTF">2024-06-17T10:23:00Z</dcterms:created>
  <dcterms:modified xsi:type="dcterms:W3CDTF">2025-10-07T11:50:42Z</dcterms:modified>
</cp:coreProperties>
</file>